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"/>
          <p:cNvSpPr txBox="1"/>
          <p:nvPr>
            <p:ph idx="1" type="body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5468" lvl="0" marL="457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indent="-315468" lvl="1" marL="914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indent="-315467" lvl="4" marL="22860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indent="-315467" lvl="5" marL="2743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indent="-315467" lvl="6" marL="3200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indent="-315467" lvl="7" marL="3657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indent="-315467" lvl="8" marL="4114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/>
        </p:txBody>
      </p:sp>
      <p:sp>
        <p:nvSpPr>
          <p:cNvPr id="60" name="Google Shape;60;p2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"/>
          <p:cNvSpPr txBox="1"/>
          <p:nvPr>
            <p:ph type="title"/>
          </p:nvPr>
        </p:nvSpPr>
        <p:spPr>
          <a:xfrm>
            <a:off x="1258645" y="2900829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"/>
          <p:cNvSpPr txBox="1"/>
          <p:nvPr>
            <p:ph idx="1" type="body"/>
          </p:nvPr>
        </p:nvSpPr>
        <p:spPr>
          <a:xfrm>
            <a:off x="1258645" y="4267200"/>
            <a:ext cx="6637467" cy="1520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52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6" name="Google Shape;66;p3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showMasterSp="0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4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71" name="Google Shape;71;p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oogle Shape;72;p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73" name="Google Shape;73;p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74" name="Google Shape;74;p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75" name="Google Shape;75;p4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76" name="Google Shape;76;p4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77" name="Google Shape;77;p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78" name="Google Shape;78;p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79" name="Google Shape;79;p4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80" name="Google Shape;80;p4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Google Shape;81;p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82" name="Google Shape;82;p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83" name="Google Shape;83;p4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84" name="Google Shape;84;p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5" name="Google Shape;85;p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" name="Google Shape;86;p4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87" name="Google Shape;87;p4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09" name="Google Shape;109;p4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4"/>
          <p:cNvSpPr txBox="1"/>
          <p:nvPr>
            <p:ph type="ctrTitle"/>
          </p:nvPr>
        </p:nvSpPr>
        <p:spPr>
          <a:xfrm>
            <a:off x="4733365" y="2708476"/>
            <a:ext cx="3313355" cy="1702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"/>
          <p:cNvSpPr txBox="1"/>
          <p:nvPr>
            <p:ph idx="1" type="subTitle"/>
          </p:nvPr>
        </p:nvSpPr>
        <p:spPr>
          <a:xfrm>
            <a:off x="4733365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424242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1672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15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368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216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" name="Google Shape;113;p4"/>
          <p:cNvSpPr txBox="1"/>
          <p:nvPr>
            <p:ph idx="10" type="dt"/>
          </p:nvPr>
        </p:nvSpPr>
        <p:spPr>
          <a:xfrm>
            <a:off x="4738744" y="1516828"/>
            <a:ext cx="2133600" cy="7509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5" name="Google Shape;115;p4"/>
          <p:cNvSpPr txBox="1"/>
          <p:nvPr>
            <p:ph idx="11" type="ftr"/>
          </p:nvPr>
        </p:nvSpPr>
        <p:spPr>
          <a:xfrm>
            <a:off x="5303520" y="5719966"/>
            <a:ext cx="2831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"/>
          <p:cNvSpPr txBox="1"/>
          <p:nvPr>
            <p:ph idx="12" type="sldNum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5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5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5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6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6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8" name="Google Shape;128;p6"/>
          <p:cNvSpPr txBox="1"/>
          <p:nvPr>
            <p:ph idx="1" type="body"/>
          </p:nvPr>
        </p:nvSpPr>
        <p:spPr>
          <a:xfrm>
            <a:off x="1042416" y="2313432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5468" lvl="0" marL="457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indent="-315468" lvl="1" marL="914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indent="-315467" lvl="4" marL="22860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indent="-315467" lvl="5" marL="2743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indent="-315467" lvl="6" marL="3200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indent="-315467" lvl="7" marL="3657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indent="-315467" lvl="8" marL="4114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/>
        </p:txBody>
      </p:sp>
      <p:sp>
        <p:nvSpPr>
          <p:cNvPr id="129" name="Google Shape;129;p6"/>
          <p:cNvSpPr txBox="1"/>
          <p:nvPr>
            <p:ph idx="2" type="body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5468" lvl="0" marL="457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indent="-315468" lvl="1" marL="914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indent="-315467" lvl="4" marL="22860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indent="-315467" lvl="5" marL="2743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indent="-315467" lvl="6" marL="3200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indent="-315467" lvl="7" marL="3657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indent="-315467" lvl="8" marL="4114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7"/>
          <p:cNvSpPr txBox="1"/>
          <p:nvPr>
            <p:ph idx="1" type="body"/>
          </p:nvPr>
        </p:nvSpPr>
        <p:spPr>
          <a:xfrm>
            <a:off x="1412111" y="2316009"/>
            <a:ext cx="305714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9pPr>
          </a:lstStyle>
          <a:p/>
        </p:txBody>
      </p:sp>
      <p:sp>
        <p:nvSpPr>
          <p:cNvPr id="133" name="Google Shape;133;p7"/>
          <p:cNvSpPr txBox="1"/>
          <p:nvPr>
            <p:ph idx="2" type="body"/>
          </p:nvPr>
        </p:nvSpPr>
        <p:spPr>
          <a:xfrm>
            <a:off x="1041721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424" lvl="0" marL="457200" algn="l">
              <a:spcBef>
                <a:spcPts val="480"/>
              </a:spcBef>
              <a:spcAft>
                <a:spcPts val="0"/>
              </a:spcAft>
              <a:buSzPts val="1824"/>
              <a:buChar char="🞇"/>
              <a:defRPr sz="2400"/>
            </a:lvl1pPr>
            <a:lvl2pPr indent="-325119" lvl="1" marL="9144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 sz="1800"/>
            </a:lvl3pPr>
            <a:lvl4pPr indent="-305816" lvl="3" marL="18288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4pPr>
            <a:lvl5pPr indent="-305816" lvl="4" marL="22860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5pPr>
            <a:lvl6pPr indent="-305816" lvl="5" marL="27432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6pPr>
            <a:lvl7pPr indent="-305816" lvl="6" marL="32004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7pPr>
            <a:lvl8pPr indent="-305815" lvl="7" marL="36576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8pPr>
            <a:lvl9pPr indent="-305815" lvl="8" marL="41148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9pPr>
          </a:lstStyle>
          <a:p/>
        </p:txBody>
      </p:sp>
      <p:sp>
        <p:nvSpPr>
          <p:cNvPr id="134" name="Google Shape;134;p7"/>
          <p:cNvSpPr txBox="1"/>
          <p:nvPr>
            <p:ph idx="3" type="body"/>
          </p:nvPr>
        </p:nvSpPr>
        <p:spPr>
          <a:xfrm>
            <a:off x="5011837" y="2316010"/>
            <a:ext cx="30557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9pPr>
          </a:lstStyle>
          <a:p/>
        </p:txBody>
      </p:sp>
      <p:sp>
        <p:nvSpPr>
          <p:cNvPr id="135" name="Google Shape;135;p7"/>
          <p:cNvSpPr txBox="1"/>
          <p:nvPr>
            <p:ph idx="4" type="body"/>
          </p:nvPr>
        </p:nvSpPr>
        <p:spPr>
          <a:xfrm>
            <a:off x="4645152" y="2974694"/>
            <a:ext cx="3419856" cy="2835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424" lvl="0" marL="457200" algn="l">
              <a:spcBef>
                <a:spcPts val="480"/>
              </a:spcBef>
              <a:spcAft>
                <a:spcPts val="0"/>
              </a:spcAft>
              <a:buSzPts val="1824"/>
              <a:buChar char="🞇"/>
              <a:defRPr sz="2400"/>
            </a:lvl1pPr>
            <a:lvl2pPr indent="-325119" lvl="1" marL="9144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 sz="1800"/>
            </a:lvl3pPr>
            <a:lvl4pPr indent="-305816" lvl="3" marL="18288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4pPr>
            <a:lvl5pPr indent="-305816" lvl="4" marL="22860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5pPr>
            <a:lvl6pPr indent="-305816" lvl="5" marL="27432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6pPr>
            <a:lvl7pPr indent="-305816" lvl="6" marL="32004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7pPr>
            <a:lvl8pPr indent="-305815" lvl="7" marL="36576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8pPr>
            <a:lvl9pPr indent="-305815" lvl="8" marL="41148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9pPr>
          </a:lstStyle>
          <a:p/>
        </p:txBody>
      </p:sp>
      <p:sp>
        <p:nvSpPr>
          <p:cNvPr id="136" name="Google Shape;136;p7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7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7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8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8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9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45" name="Google Shape;145;p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6" name="Google Shape;146;p9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47" name="Google Shape;147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48" name="Google Shape;148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49" name="Google Shape;149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150" name="Google Shape;150;p9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51" name="Google Shape;151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2" name="Google Shape;152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3" name="Google Shape;153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154" name="Google Shape;154;p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55" name="Google Shape;155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6" name="Google Shape;156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7" name="Google Shape;157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58" name="Google Shape;158;p9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59" name="Google Shape;159;p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60" name="Google Shape;160;p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61" name="Google Shape;161;p9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1" name="Google Shape;181;p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83" name="Google Shape;183;p9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9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9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7" name="Google Shape;187;p9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9"/>
          <p:cNvSpPr txBox="1"/>
          <p:nvPr>
            <p:ph idx="1" type="body"/>
          </p:nvPr>
        </p:nvSpPr>
        <p:spPr>
          <a:xfrm>
            <a:off x="1145894" y="856527"/>
            <a:ext cx="3090440" cy="5150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424" lvl="0" marL="457200" algn="l">
              <a:spcBef>
                <a:spcPts val="480"/>
              </a:spcBef>
              <a:spcAft>
                <a:spcPts val="0"/>
              </a:spcAft>
              <a:buSzPts val="1824"/>
              <a:buChar char="🞇"/>
              <a:defRPr sz="2400"/>
            </a:lvl1pPr>
            <a:lvl2pPr indent="-334772" lvl="1" marL="914400" algn="l">
              <a:spcBef>
                <a:spcPts val="440"/>
              </a:spcBef>
              <a:spcAft>
                <a:spcPts val="0"/>
              </a:spcAft>
              <a:buSzPts val="1672"/>
              <a:buChar char="🞇"/>
              <a:defRPr sz="2200"/>
            </a:lvl2pPr>
            <a:lvl3pPr indent="-325119" lvl="2" marL="13716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 sz="1800"/>
            </a:lvl4pPr>
            <a:lvl5pPr indent="-305816" lvl="4" marL="2286000" algn="l">
              <a:spcBef>
                <a:spcPts val="320"/>
              </a:spcBef>
              <a:spcAft>
                <a:spcPts val="0"/>
              </a:spcAft>
              <a:buSzPts val="1216"/>
              <a:buChar char="🞇"/>
              <a:defRPr sz="1600"/>
            </a:lvl5pPr>
            <a:lvl6pPr indent="-325120" lvl="5" marL="27432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6pPr>
            <a:lvl7pPr indent="-325120" lvl="6" marL="32004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7pPr>
            <a:lvl8pPr indent="-325120" lvl="7" marL="36576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8pPr>
            <a:lvl9pPr indent="-325120" lvl="8" marL="4114800" algn="l">
              <a:spcBef>
                <a:spcPts val="400"/>
              </a:spcBef>
              <a:spcAft>
                <a:spcPts val="0"/>
              </a:spcAft>
              <a:buSzPts val="1520"/>
              <a:buChar char="🞇"/>
              <a:defRPr sz="2000"/>
            </a:lvl9pPr>
          </a:lstStyle>
          <a:p/>
        </p:txBody>
      </p:sp>
      <p:sp>
        <p:nvSpPr>
          <p:cNvPr id="189" name="Google Shape;189;p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9"/>
          <p:cNvSpPr txBox="1"/>
          <p:nvPr>
            <p:ph idx="11" type="ftr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9"/>
          <p:cNvSpPr txBox="1"/>
          <p:nvPr>
            <p:ph type="title"/>
          </p:nvPr>
        </p:nvSpPr>
        <p:spPr>
          <a:xfrm>
            <a:off x="4739833" y="2657434"/>
            <a:ext cx="3304572" cy="14631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Trebuchet MS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9"/>
          <p:cNvSpPr txBox="1"/>
          <p:nvPr>
            <p:ph idx="2" type="body"/>
          </p:nvPr>
        </p:nvSpPr>
        <p:spPr>
          <a:xfrm>
            <a:off x="4736592" y="4136994"/>
            <a:ext cx="3298784" cy="151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showMasterSp="0" type="picTx">
  <p:cSld name="PICTURE_WITH_CAPTION_TEX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0"/>
          <p:cNvGrpSpPr/>
          <p:nvPr/>
        </p:nvGrpSpPr>
        <p:grpSpPr>
          <a:xfrm>
            <a:off x="-644959" y="0"/>
            <a:ext cx="10458653" cy="7117071"/>
            <a:chOff x="-644959" y="0"/>
            <a:chExt cx="10458653" cy="7117071"/>
          </a:xfrm>
        </p:grpSpPr>
        <p:grpSp>
          <p:nvGrpSpPr>
            <p:cNvPr id="195" name="Google Shape;195;p10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6" name="Google Shape;196;p10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97" name="Google Shape;197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98" name="Google Shape;198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99" name="Google Shape;199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00" name="Google Shape;200;p10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201" name="Google Shape;201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02" name="Google Shape;202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03" name="Google Shape;203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04" name="Google Shape;204;p10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05" name="Google Shape;205;p1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06" name="Google Shape;206;p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07" name="Google Shape;207;p1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08" name="Google Shape;208;p10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09" name="Google Shape;209;p10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10" name="Google Shape;210;p1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11" name="Google Shape;211;p10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2" name="Google Shape;222;p10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6" name="Google Shape;226;p10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8" name="Google Shape;228;p10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9" name="Google Shape;229;p1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0" name="Google Shape;230;p10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2" name="Google Shape;232;p1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33" name="Google Shape;233;p10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1E1E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10"/>
          <p:cNvSpPr txBox="1"/>
          <p:nvPr>
            <p:ph type="title"/>
          </p:nvPr>
        </p:nvSpPr>
        <p:spPr>
          <a:xfrm>
            <a:off x="4734424" y="2660904"/>
            <a:ext cx="3300984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Trebuchet MS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0"/>
          <p:cNvSpPr/>
          <p:nvPr>
            <p:ph idx="2" type="pic"/>
          </p:nvPr>
        </p:nvSpPr>
        <p:spPr>
          <a:xfrm>
            <a:off x="1005208" y="693795"/>
            <a:ext cx="3359623" cy="546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432"/>
              <a:buFont typeface="Noto Sans Symbols"/>
              <a:buNone/>
              <a:defRPr b="0" i="0" sz="3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128"/>
              <a:buFont typeface="Noto Sans Symbols"/>
              <a:buNone/>
              <a:defRPr b="0" i="0" sz="28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9" name="Google Shape;239;p10"/>
          <p:cNvSpPr txBox="1"/>
          <p:nvPr>
            <p:ph idx="1" type="body"/>
          </p:nvPr>
        </p:nvSpPr>
        <p:spPr>
          <a:xfrm>
            <a:off x="4734630" y="4133088"/>
            <a:ext cx="3300573" cy="15195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/>
        </p:txBody>
      </p:sp>
      <p:sp>
        <p:nvSpPr>
          <p:cNvPr id="240" name="Google Shape;240;p10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10"/>
          <p:cNvSpPr txBox="1"/>
          <p:nvPr>
            <p:ph idx="11" type="ftr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10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 rot="5400000">
            <a:off x="2677662" y="689482"/>
            <a:ext cx="3508977" cy="677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5468" lvl="0" marL="457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indent="-315468" lvl="1" marL="914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indent="-315467" lvl="4" marL="22860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indent="-315467" lvl="5" marL="2743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indent="-315467" lvl="6" marL="3200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indent="-315467" lvl="7" marL="3657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indent="-315467" lvl="8" marL="4114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/>
        </p:txBody>
      </p:sp>
      <p:sp>
        <p:nvSpPr>
          <p:cNvPr id="246" name="Google Shape;246;p11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11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11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 txBox="1"/>
          <p:nvPr>
            <p:ph type="title"/>
          </p:nvPr>
        </p:nvSpPr>
        <p:spPr>
          <a:xfrm rot="5400000">
            <a:off x="4981455" y="2678093"/>
            <a:ext cx="4780344" cy="14844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12"/>
          <p:cNvSpPr txBox="1"/>
          <p:nvPr>
            <p:ph idx="1" type="body"/>
          </p:nvPr>
        </p:nvSpPr>
        <p:spPr>
          <a:xfrm rot="5400000">
            <a:off x="1374976" y="708467"/>
            <a:ext cx="4780344" cy="5423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5468" lvl="0" marL="457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indent="-315468" lvl="1" marL="914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indent="-315467" lvl="2" marL="1371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indent="-315467" lvl="3" marL="1828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indent="-315467" lvl="4" marL="22860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indent="-315467" lvl="5" marL="27432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indent="-315467" lvl="6" marL="32004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indent="-315467" lvl="7" marL="36576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indent="-315467" lvl="8" marL="4114800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/>
        </p:txBody>
      </p:sp>
      <p:sp>
        <p:nvSpPr>
          <p:cNvPr id="252" name="Google Shape;252;p12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12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12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showMasterSp="0" type="title">
  <p:cSld name="TITLE"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 txBox="1"/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14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264" name="Google Shape;264;p14"/>
          <p:cNvSpPr txBox="1"/>
          <p:nvPr>
            <p:ph idx="10" type="dt"/>
          </p:nvPr>
        </p:nvSpPr>
        <p:spPr>
          <a:xfrm rot="5400000">
            <a:off x="7764621" y="1174097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14"/>
          <p:cNvSpPr txBox="1"/>
          <p:nvPr>
            <p:ph idx="11" type="ftr"/>
          </p:nvPr>
        </p:nvSpPr>
        <p:spPr>
          <a:xfrm rot="5400000">
            <a:off x="7077269" y="4181669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14"/>
          <p:cNvSpPr txBox="1"/>
          <p:nvPr>
            <p:ph idx="12" type="sldNum"/>
          </p:nvPr>
        </p:nvSpPr>
        <p:spPr>
          <a:xfrm>
            <a:off x="1325544" y="4928702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15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2" name="Google Shape;27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C1F15E"/>
            </a:gs>
            <a:gs pos="62000">
              <a:srgbClr val="90BA3F"/>
            </a:gs>
            <a:gs pos="100000">
              <a:srgbClr val="7FA03E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-567355" y="0"/>
            <a:ext cx="10458653" cy="7117071"/>
            <a:chOff x="-644959" y="0"/>
            <a:chExt cx="10458653" cy="7117071"/>
          </a:xfrm>
        </p:grpSpPr>
        <p:grpSp>
          <p:nvGrpSpPr>
            <p:cNvPr id="11" name="Google Shape;11;p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oogle Shape;12;p1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3" name="Google Shape;13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4" name="Google Shape;14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" name="Google Shape;15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16" name="Google Shape;16;p1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7" name="Google Shape;17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8" name="Google Shape;18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9" name="Google Shape;19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0" name="Google Shape;20;p1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1" name="Google Shape;21;p1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2" name="Google Shape;22;p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3" name="Google Shape;23;p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4" name="Google Shape;24;p1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7" name="Google Shape;27;p1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9" name="Google Shape;49;p1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" name="Google Shape;52;p1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i="0" sz="40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"/>
          <p:cNvSpPr txBox="1"/>
          <p:nvPr>
            <p:ph idx="1" type="body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424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🞇"/>
              <a:defRPr b="0" i="0" sz="2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4772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🞇"/>
              <a:defRPr b="0" i="0" sz="2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25119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🞇"/>
              <a:defRPr b="0" i="0" sz="2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15467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🞇"/>
              <a:defRPr b="0" i="0" sz="18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05816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🞇"/>
              <a:defRPr b="0" i="0" sz="1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96164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96164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96164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96164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4" name="Google Shape;54;p1"/>
          <p:cNvSpPr txBox="1"/>
          <p:nvPr>
            <p:ph idx="10" type="dt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5" name="Google Shape;55;p1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6" name="Google Shape;56;p1"/>
          <p:cNvSpPr txBox="1"/>
          <p:nvPr>
            <p:ph idx="12" type="sldNum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7" name="Google Shape;25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9" name="Google Shape;25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0" name="Google Shape;26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1.jpg"/><Relationship Id="rId10" Type="http://schemas.openxmlformats.org/officeDocument/2006/relationships/image" Target="../media/image5.jpg"/><Relationship Id="rId9" Type="http://schemas.openxmlformats.org/officeDocument/2006/relationships/image" Target="../media/image12.jpg"/><Relationship Id="rId5" Type="http://schemas.openxmlformats.org/officeDocument/2006/relationships/image" Target="../media/image7.jpg"/><Relationship Id="rId6" Type="http://schemas.openxmlformats.org/officeDocument/2006/relationships/image" Target="../media/image19.jpg"/><Relationship Id="rId7" Type="http://schemas.openxmlformats.org/officeDocument/2006/relationships/image" Target="../media/image16.jpg"/><Relationship Id="rId8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5.jpg"/><Relationship Id="rId5" Type="http://schemas.openxmlformats.org/officeDocument/2006/relationships/image" Target="../media/image8.jpg"/><Relationship Id="rId6" Type="http://schemas.openxmlformats.org/officeDocument/2006/relationships/image" Target="../media/image18.jpg"/><Relationship Id="rId7" Type="http://schemas.openxmlformats.org/officeDocument/2006/relationships/image" Target="../media/image3.jpg"/><Relationship Id="rId8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25.jpg"/><Relationship Id="rId5" Type="http://schemas.openxmlformats.org/officeDocument/2006/relationships/image" Target="../media/image2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Relationship Id="rId4" Type="http://schemas.openxmlformats.org/officeDocument/2006/relationships/image" Target="../media/image28.jpg"/><Relationship Id="rId5" Type="http://schemas.openxmlformats.org/officeDocument/2006/relationships/image" Target="../media/image2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Relationship Id="rId5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jpg"/><Relationship Id="rId4" Type="http://schemas.openxmlformats.org/officeDocument/2006/relationships/image" Target="../media/image3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jpg"/><Relationship Id="rId4" Type="http://schemas.openxmlformats.org/officeDocument/2006/relationships/image" Target="../media/image3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"/>
          <p:cNvSpPr txBox="1"/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rebuchet MS"/>
              <a:buNone/>
            </a:pPr>
            <a:r>
              <a:rPr lang="ru-RU">
                <a:solidFill>
                  <a:srgbClr val="00B050"/>
                </a:solidFill>
              </a:rPr>
              <a:t>Экология и математика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descr="Берегите природу Берегите природу - векторная иллюстрация на тему экологии - купить в фотобанках Автор: LoopAll уроки векторного" id="278" name="Google Shape;27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5816" y="2225799"/>
            <a:ext cx="3619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92" y="21095"/>
            <a:ext cx="9118707" cy="683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52" y="74470"/>
            <a:ext cx="6604000" cy="5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1334" y="2420908"/>
            <a:ext cx="6482666" cy="4439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52" y="2326434"/>
            <a:ext cx="6740044" cy="462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32555" y="114213"/>
            <a:ext cx="6911444" cy="5183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052" y="83678"/>
            <a:ext cx="7538200" cy="574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20478" y="179386"/>
            <a:ext cx="6130883" cy="677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291" y="0"/>
            <a:ext cx="9118707" cy="6839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 rot="-320464">
            <a:off x="433484" y="335730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Экологические проблемы</a:t>
            </a:r>
            <a:endParaRPr/>
          </a:p>
        </p:txBody>
      </p:sp>
      <p:sp>
        <p:nvSpPr>
          <p:cNvPr id="296" name="Google Shape;296;p18"/>
          <p:cNvSpPr txBox="1"/>
          <p:nvPr/>
        </p:nvSpPr>
        <p:spPr>
          <a:xfrm>
            <a:off x="1226163" y="1916832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36"/>
              <a:buFont typeface="Courier New"/>
              <a:buChar char="o"/>
            </a:pPr>
            <a:r>
              <a:rPr b="0" i="1" lang="ru-RU" sz="3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Загрязнение воды</a:t>
            </a:r>
            <a:endParaRPr/>
          </a:p>
          <a:p>
            <a:pPr indent="-27432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2736"/>
              <a:buFont typeface="Courier New"/>
              <a:buChar char="o"/>
            </a:pPr>
            <a:r>
              <a:rPr b="0" i="1" lang="ru-RU" sz="3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Гибель и вырубка лесов</a:t>
            </a:r>
            <a:endParaRPr/>
          </a:p>
          <a:p>
            <a:pPr indent="-27432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2736"/>
              <a:buFont typeface="Courier New"/>
              <a:buChar char="o"/>
            </a:pPr>
            <a:r>
              <a:rPr b="0" i="1" lang="ru-RU" sz="3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Загрязнение почвы</a:t>
            </a:r>
            <a:endParaRPr/>
          </a:p>
          <a:p>
            <a:pPr indent="-27432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2736"/>
              <a:buFont typeface="Courier New"/>
              <a:buChar char="o"/>
            </a:pPr>
            <a:r>
              <a:rPr b="0" i="1" lang="ru-RU" sz="3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Загрязнение воздуха</a:t>
            </a:r>
            <a:endParaRPr/>
          </a:p>
          <a:p>
            <a:pPr indent="-27432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2736"/>
              <a:buFont typeface="Courier New"/>
              <a:buChar char="o"/>
            </a:pPr>
            <a:r>
              <a:rPr b="0" i="1" lang="ru-RU" sz="36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9"/>
          <p:cNvSpPr txBox="1"/>
          <p:nvPr>
            <p:ph type="ctrTitle"/>
          </p:nvPr>
        </p:nvSpPr>
        <p:spPr>
          <a:xfrm>
            <a:off x="179512" y="-744"/>
            <a:ext cx="4392488" cy="58060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lang="ru-RU" sz="4000">
                <a:solidFill>
                  <a:schemeClr val="dk1"/>
                </a:solidFill>
              </a:rPr>
              <a:t>«В задачах, которые ставит перед нами жизнь экзаменатором является сама природа»</a:t>
            </a:r>
            <a:br>
              <a:rPr lang="ru-RU" sz="4000">
                <a:solidFill>
                  <a:schemeClr val="dk1"/>
                </a:solidFill>
              </a:rPr>
            </a:br>
            <a:br>
              <a:rPr lang="ru-RU" sz="4000">
                <a:solidFill>
                  <a:schemeClr val="dk1"/>
                </a:solidFill>
              </a:rPr>
            </a:br>
            <a:r>
              <a:rPr lang="ru-RU" sz="4000">
                <a:solidFill>
                  <a:schemeClr val="dk1"/>
                </a:solidFill>
              </a:rPr>
              <a:t>    Уоррен Сойер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303" name="Google Shape;3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6324" y="2348880"/>
            <a:ext cx="3610565" cy="2707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"/>
          <p:cNvSpPr txBox="1"/>
          <p:nvPr>
            <p:ph type="title"/>
          </p:nvPr>
        </p:nvSpPr>
        <p:spPr>
          <a:xfrm rot="306997">
            <a:off x="439560" y="284973"/>
            <a:ext cx="867074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</a:pPr>
            <a:r>
              <a:rPr i="1" lang="ru-RU" sz="4400"/>
              <a:t>Загрязнение Мирового океана</a:t>
            </a:r>
            <a:endParaRPr i="1" sz="4400"/>
          </a:p>
        </p:txBody>
      </p:sp>
      <p:sp>
        <p:nvSpPr>
          <p:cNvPr id="309" name="Google Shape;309;p20"/>
          <p:cNvSpPr txBox="1"/>
          <p:nvPr>
            <p:ph idx="1" type="body"/>
          </p:nvPr>
        </p:nvSpPr>
        <p:spPr>
          <a:xfrm>
            <a:off x="683568" y="1196752"/>
            <a:ext cx="7848872" cy="45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8580" rtl="0" algn="l">
              <a:spcBef>
                <a:spcPts val="0"/>
              </a:spcBef>
              <a:spcAft>
                <a:spcPts val="0"/>
              </a:spcAft>
              <a:buSzPts val="2736"/>
              <a:buNone/>
            </a:pPr>
            <a:r>
              <a:t/>
            </a:r>
            <a:endParaRPr i="1" sz="3600"/>
          </a:p>
          <a:p>
            <a:pPr indent="-274320" lvl="0" marL="342900" rtl="0" algn="l">
              <a:spcBef>
                <a:spcPts val="720"/>
              </a:spcBef>
              <a:spcAft>
                <a:spcPts val="0"/>
              </a:spcAft>
              <a:buSzPts val="2736"/>
              <a:buChar char="🞇"/>
            </a:pPr>
            <a:r>
              <a:rPr i="1" lang="ru-RU" sz="3600"/>
              <a:t> Промышленные и бытовые  отходы</a:t>
            </a:r>
            <a:endParaRPr/>
          </a:p>
          <a:p>
            <a:pPr indent="-274320" lvl="0" marL="342900" rtl="0" algn="l">
              <a:spcBef>
                <a:spcPts val="720"/>
              </a:spcBef>
              <a:spcAft>
                <a:spcPts val="0"/>
              </a:spcAft>
              <a:buSzPts val="2736"/>
              <a:buChar char="🞇"/>
            </a:pPr>
            <a:r>
              <a:rPr i="1" lang="ru-RU" sz="3600"/>
              <a:t> Розлив нефти</a:t>
            </a:r>
            <a:endParaRPr/>
          </a:p>
          <a:p>
            <a:pPr indent="-274320" lvl="0" marL="342900" rtl="0" algn="l">
              <a:spcBef>
                <a:spcPts val="720"/>
              </a:spcBef>
              <a:spcAft>
                <a:spcPts val="0"/>
              </a:spcAft>
              <a:buSzPts val="2736"/>
              <a:buChar char="🞇"/>
            </a:pPr>
            <a:r>
              <a:rPr i="1" lang="ru-RU" sz="3600"/>
              <a:t> Захоронение радиоактивных отходов</a:t>
            </a:r>
            <a:endParaRPr/>
          </a:p>
          <a:p>
            <a:pPr indent="-274320" lvl="0" marL="342900" rtl="0" algn="l">
              <a:spcBef>
                <a:spcPts val="720"/>
              </a:spcBef>
              <a:spcAft>
                <a:spcPts val="0"/>
              </a:spcAft>
              <a:buSzPts val="2736"/>
              <a:buChar char="🞇"/>
            </a:pPr>
            <a:r>
              <a:rPr i="1" lang="ru-RU" sz="3600"/>
              <a:t> …</a:t>
            </a:r>
            <a:endParaRPr i="1" sz="3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8947" y="0"/>
            <a:ext cx="7305053" cy="413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4544" y="325556"/>
            <a:ext cx="8064896" cy="5544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0" y="3029985"/>
            <a:ext cx="533400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2116990"/>
            <a:ext cx="6655246" cy="4766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97481" y="0"/>
            <a:ext cx="5442871" cy="544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315028" y="-12133"/>
            <a:ext cx="10761858" cy="7180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 txBox="1"/>
          <p:nvPr>
            <p:ph idx="1" type="body"/>
          </p:nvPr>
        </p:nvSpPr>
        <p:spPr>
          <a:xfrm>
            <a:off x="460375" y="548680"/>
            <a:ext cx="8046758" cy="5139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19" lvl="0" marL="342900" rtl="0" algn="l">
              <a:spcBef>
                <a:spcPts val="0"/>
              </a:spcBef>
              <a:spcAft>
                <a:spcPts val="0"/>
              </a:spcAft>
              <a:buSzPts val="2128"/>
              <a:buFont typeface="Noto Sans Symbols"/>
              <a:buChar char="❑"/>
            </a:pPr>
            <a:r>
              <a:rPr b="1" i="1" lang="ru-RU" sz="2800">
                <a:solidFill>
                  <a:srgbClr val="00B050"/>
                </a:solidFill>
              </a:rPr>
              <a:t>Экологическая задача №1.</a:t>
            </a:r>
            <a:endParaRPr/>
          </a:p>
          <a:p>
            <a:pPr indent="0" lvl="0" marL="68580" rtl="0" algn="just">
              <a:spcBef>
                <a:spcPts val="560"/>
              </a:spcBef>
              <a:spcAft>
                <a:spcPts val="0"/>
              </a:spcAft>
              <a:buSzPts val="2128"/>
              <a:buNone/>
            </a:pPr>
            <a:r>
              <a:rPr i="1" lang="ru-RU" sz="2800"/>
              <a:t> </a:t>
            </a:r>
            <a:endParaRPr b="1" i="1" sz="2800"/>
          </a:p>
        </p:txBody>
      </p:sp>
      <p:sp>
        <p:nvSpPr>
          <p:cNvPr descr="фильм о фильме обитель Результаты поиска Fresher - Лучшее из Рунета за день" id="325" name="Google Shape;325;p2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фильм о фильме обитель Результаты поиска Fresher - Лучшее из Рунета за день" id="326" name="Google Shape;326;p22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612030" y="1213008"/>
            <a:ext cx="734434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Через заводские очистительные сооружения за 1 час проходит 3 л воды.   За сколько часов очистится 27 литров воды?</a:t>
            </a:r>
            <a:endParaRPr/>
          </a:p>
        </p:txBody>
      </p:sp>
      <p:pic>
        <p:nvPicPr>
          <p:cNvPr descr="Обои Везде вода, картинки - Обои для рабочего стола Везде вода фото из альбома: (природа)" id="328" name="Google Shape;32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8312" y="2561932"/>
            <a:ext cx="5515117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 txBox="1"/>
          <p:nvPr/>
        </p:nvSpPr>
        <p:spPr>
          <a:xfrm>
            <a:off x="827584" y="5877272"/>
            <a:ext cx="2861681" cy="523220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9 часов.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"/>
          <p:cNvSpPr txBox="1"/>
          <p:nvPr>
            <p:ph idx="1" type="body"/>
          </p:nvPr>
        </p:nvSpPr>
        <p:spPr>
          <a:xfrm>
            <a:off x="467544" y="476672"/>
            <a:ext cx="8046758" cy="5139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19" lvl="0" marL="342900" rtl="0" algn="l">
              <a:spcBef>
                <a:spcPts val="0"/>
              </a:spcBef>
              <a:spcAft>
                <a:spcPts val="0"/>
              </a:spcAft>
              <a:buSzPts val="2128"/>
              <a:buFont typeface="Noto Sans Symbols"/>
              <a:buChar char="❑"/>
            </a:pPr>
            <a:r>
              <a:rPr b="1" i="1" lang="ru-RU" sz="2800">
                <a:solidFill>
                  <a:srgbClr val="00B050"/>
                </a:solidFill>
              </a:rPr>
              <a:t>Экологическая задача №2.</a:t>
            </a:r>
            <a:endParaRPr/>
          </a:p>
          <a:p>
            <a:pPr indent="0" lvl="0" marL="68580" rtl="0" algn="just">
              <a:spcBef>
                <a:spcPts val="560"/>
              </a:spcBef>
              <a:spcAft>
                <a:spcPts val="0"/>
              </a:spcAft>
              <a:buSzPts val="2128"/>
              <a:buNone/>
            </a:pPr>
            <a:r>
              <a:rPr i="1" lang="ru-RU" sz="2800"/>
              <a:t> </a:t>
            </a:r>
            <a:r>
              <a:rPr b="1" i="1" lang="ru-RU" sz="2800"/>
              <a:t>Всего лишь 1грамм нефтепродуктов,  попавших в воду, ведет к образованию плёнки нефти на 9 квадратных метрах водной поверхности. Закроет ли пленкой 5 грамм разлившейся нефти морскую бухту площадью 50 квадратных метров?</a:t>
            </a:r>
            <a:endParaRPr b="1" i="1" sz="2800"/>
          </a:p>
        </p:txBody>
      </p:sp>
      <p:sp>
        <p:nvSpPr>
          <p:cNvPr descr="фильм о фильме обитель Результаты поиска Fresher - Лучшее из Рунета за день" id="335" name="Google Shape;335;p2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фильм о фильме обитель Результаты поиска Fresher - Лучшее из Рунета за день" id="336" name="Google Shape;336;p23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Кит фото скачать - Лучшие обои для компьютера морские животн…" id="337" name="Google Shape;33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5703" y="3861048"/>
            <a:ext cx="3362054" cy="252028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3"/>
          <p:cNvSpPr txBox="1"/>
          <p:nvPr/>
        </p:nvSpPr>
        <p:spPr>
          <a:xfrm>
            <a:off x="591341" y="4516423"/>
            <a:ext cx="3209533" cy="1138773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</a:t>
            </a:r>
            <a:r>
              <a:rPr b="1" lang="ru-RU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нет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( 45 кв. метров меньше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50 кв.метров)</a:t>
            </a:r>
            <a:endParaRPr b="1"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 txBox="1"/>
          <p:nvPr>
            <p:ph type="title"/>
          </p:nvPr>
        </p:nvSpPr>
        <p:spPr>
          <a:xfrm>
            <a:off x="467544" y="620688"/>
            <a:ext cx="8496944" cy="1405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Меры защиты Мирового океана                   </a:t>
            </a:r>
            <a:br>
              <a:rPr i="1" lang="ru-RU"/>
            </a:br>
            <a:r>
              <a:rPr i="1" lang="ru-RU"/>
              <a:t>                           от загрязнения </a:t>
            </a:r>
            <a:endParaRPr i="1"/>
          </a:p>
        </p:txBody>
      </p:sp>
      <p:pic>
        <p:nvPicPr>
          <p:cNvPr id="344" name="Google Shape;34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680" y="2132856"/>
            <a:ext cx="5406491" cy="4058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"/>
          <p:cNvSpPr txBox="1"/>
          <p:nvPr>
            <p:ph idx="1" type="body"/>
          </p:nvPr>
        </p:nvSpPr>
        <p:spPr>
          <a:xfrm>
            <a:off x="683568" y="764704"/>
            <a:ext cx="7848872" cy="5688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19" lvl="0" marL="342900" rtl="0" algn="l">
              <a:spcBef>
                <a:spcPts val="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i="1" lang="ru-RU">
                <a:solidFill>
                  <a:schemeClr val="dk1"/>
                </a:solidFill>
              </a:rPr>
              <a:t>Для уничтожения следов нефтепродуктов используют эффективные химические препараты.</a:t>
            </a:r>
            <a:endParaRPr/>
          </a:p>
          <a:p>
            <a:pPr indent="-274319" lvl="0" marL="342900" rtl="0" algn="l">
              <a:spcBef>
                <a:spcPts val="48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i="1" lang="ru-RU">
                <a:solidFill>
                  <a:schemeClr val="dk1"/>
                </a:solidFill>
              </a:rPr>
              <a:t>Работают специальные суда-губки. Они всасывают вместе с водой нефтяные пятна, собирают твёрдый мусор, пластмассовые отходы.</a:t>
            </a:r>
            <a:endParaRPr/>
          </a:p>
          <a:p>
            <a:pPr indent="-274319" lvl="0" marL="342900" rtl="0" algn="l">
              <a:spcBef>
                <a:spcPts val="48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i="1" lang="ru-RU">
                <a:solidFill>
                  <a:schemeClr val="dk1"/>
                </a:solidFill>
              </a:rPr>
              <a:t>Сооружение очистительных сооружений на предприятиях.</a:t>
            </a:r>
            <a:endParaRPr/>
          </a:p>
          <a:p>
            <a:pPr indent="-274319" lvl="0" marL="342900" rtl="0" algn="l">
              <a:spcBef>
                <a:spcPts val="48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i="1" lang="ru-RU">
                <a:solidFill>
                  <a:schemeClr val="dk1"/>
                </a:solidFill>
              </a:rPr>
              <a:t>А ещё нужно придумать такие суда, которые не используют мазут и другие нефтепродукты</a:t>
            </a:r>
            <a:endParaRPr/>
          </a:p>
          <a:p>
            <a:pPr indent="-274319" lvl="0" marL="342900" rtl="0" algn="l">
              <a:spcBef>
                <a:spcPts val="48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i="1" lang="ru-RU">
                <a:solidFill>
                  <a:schemeClr val="dk1"/>
                </a:solidFill>
              </a:rPr>
              <a:t> …</a:t>
            </a:r>
            <a:endParaRPr i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6"/>
          <p:cNvSpPr txBox="1"/>
          <p:nvPr>
            <p:ph type="title"/>
          </p:nvPr>
        </p:nvSpPr>
        <p:spPr>
          <a:xfrm rot="208714">
            <a:off x="858342" y="208976"/>
            <a:ext cx="6925500" cy="1224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Проблема гибели леса</a:t>
            </a:r>
            <a:endParaRPr i="1"/>
          </a:p>
        </p:txBody>
      </p:sp>
      <p:sp>
        <p:nvSpPr>
          <p:cNvPr id="355" name="Google Shape;355;p26"/>
          <p:cNvSpPr txBox="1"/>
          <p:nvPr>
            <p:ph idx="1" type="body"/>
          </p:nvPr>
        </p:nvSpPr>
        <p:spPr>
          <a:xfrm>
            <a:off x="899592" y="1988840"/>
            <a:ext cx="7428569" cy="4014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432"/>
              <a:buFont typeface="Noto Sans Symbols"/>
              <a:buChar char="❑"/>
            </a:pPr>
            <a:r>
              <a:rPr i="1"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неумеренная вырубка леса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2432"/>
              <a:buFont typeface="Noto Sans Symbols"/>
              <a:buChar char="❑"/>
            </a:pPr>
            <a:r>
              <a:rPr i="1"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пожары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2432"/>
              <a:buFont typeface="Noto Sans Symbols"/>
              <a:buChar char="❑"/>
            </a:pPr>
            <a:r>
              <a:rPr i="1"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мусорные свалки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2432"/>
              <a:buFont typeface="Noto Sans Symbols"/>
              <a:buChar char="❑"/>
            </a:pPr>
            <a:r>
              <a:rPr i="1"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кислотные дожди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2432"/>
              <a:buFont typeface="Noto Sans Symbols"/>
              <a:buChar char="❑"/>
            </a:pPr>
            <a:r>
              <a:rPr i="1" lang="ru-RU" sz="3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…</a:t>
            </a:r>
            <a:endParaRPr i="1" sz="320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6753" y="-2"/>
            <a:ext cx="4431744" cy="4874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889" y="0"/>
            <a:ext cx="7356525" cy="414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2889" y="-2"/>
            <a:ext cx="10301720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8"/>
          <p:cNvSpPr txBox="1"/>
          <p:nvPr/>
        </p:nvSpPr>
        <p:spPr>
          <a:xfrm>
            <a:off x="494046" y="617538"/>
            <a:ext cx="7488832" cy="5373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8"/>
              <a:buFont typeface="Noto Sans Symbols"/>
              <a:buChar char="❑"/>
            </a:pPr>
            <a:r>
              <a:rPr b="1" i="1" lang="ru-RU" sz="280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Экологическая задача №3</a:t>
            </a:r>
            <a:endParaRPr/>
          </a:p>
          <a:p>
            <a:pPr indent="0" lvl="0" marL="0" marR="0" rtl="0" algn="just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128"/>
              <a:buFont typeface="Noto Sans Symbols"/>
              <a:buNone/>
            </a:pPr>
            <a:r>
              <a:rPr b="1" i="1" lang="ru-RU" sz="2800">
                <a:solidFill>
                  <a:srgbClr val="544E43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Чтобы спасти от вырубки 8 деревьев нужно собрать 1 тонну  макулатуры. Сколько нужно собрать макулатуры, чтобы спасти 72 дерева?</a:t>
            </a:r>
            <a:endParaRPr b="1"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t/>
            </a:r>
            <a:endParaRPr b="1" i="1" sz="2400">
              <a:solidFill>
                <a:srgbClr val="544E43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rPr b="1" i="1" lang="ru-RU" sz="2400">
                <a:solidFill>
                  <a:srgbClr val="544E43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t/>
            </a:r>
            <a:endParaRPr i="1" sz="2400">
              <a:solidFill>
                <a:srgbClr val="544E43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t/>
            </a:r>
            <a:endParaRPr i="1" sz="2400">
              <a:solidFill>
                <a:srgbClr val="544E4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68" name="Google Shape;368;p2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69" name="Google Shape;369;p28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70" name="Google Shape;370;p28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71" name="Google Shape;371;p28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Архивы Центральный ФО - Страница 34 из 62 - ГОСНОВОСТИ" id="372" name="Google Shape;3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6221" y="2924944"/>
            <a:ext cx="4392488" cy="3297746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8"/>
          <p:cNvSpPr txBox="1"/>
          <p:nvPr/>
        </p:nvSpPr>
        <p:spPr>
          <a:xfrm>
            <a:off x="612775" y="3621562"/>
            <a:ext cx="2685351" cy="523220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9 тонн.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"/>
          <p:cNvSpPr txBox="1"/>
          <p:nvPr/>
        </p:nvSpPr>
        <p:spPr>
          <a:xfrm>
            <a:off x="506757" y="617537"/>
            <a:ext cx="7488832" cy="5373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❑"/>
            </a:pPr>
            <a:r>
              <a:rPr b="1" i="1" lang="ru-RU" sz="2400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Экологическая задача №4</a:t>
            </a:r>
            <a:endParaRPr/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rPr b="1" i="1" lang="ru-RU" sz="2400">
                <a:solidFill>
                  <a:srgbClr val="544E43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i="1" lang="ru-RU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Легковому автомобилю для сгорания 1литра бензина требуется 2 килограмма кислорода. Деревья и кустарники участка нашей школы выделяют 18 килограмм кислорода в год. Рассчитайте, на сколько литров бензина хватит этого запаса кислорода. </a:t>
            </a:r>
            <a:endParaRPr/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rPr b="1" i="1" lang="ru-RU" sz="2400">
                <a:solidFill>
                  <a:srgbClr val="544E43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t/>
            </a:r>
            <a:endParaRPr i="1" sz="2400">
              <a:solidFill>
                <a:srgbClr val="544E43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just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None/>
            </a:pPr>
            <a:r>
              <a:t/>
            </a:r>
            <a:endParaRPr i="1" sz="2400">
              <a:solidFill>
                <a:srgbClr val="544E4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79" name="Google Shape;379;p2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80" name="Google Shape;380;p29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81" name="Google Shape;381;p29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im2-tub-ru.yandex.net/i?id=43646d2a7fe2886f29cd0e1c7afbf98a&amp;n=21" id="382" name="Google Shape;382;p29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Лес для учений" id="383" name="Google Shape;3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1173" y="3304084"/>
            <a:ext cx="3744416" cy="2860967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9"/>
          <p:cNvSpPr txBox="1"/>
          <p:nvPr/>
        </p:nvSpPr>
        <p:spPr>
          <a:xfrm>
            <a:off x="612775" y="3621562"/>
            <a:ext cx="3095719" cy="523220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9 литров.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/>
          <p:nvPr>
            <p:ph type="title"/>
          </p:nvPr>
        </p:nvSpPr>
        <p:spPr>
          <a:xfrm>
            <a:off x="539552" y="260648"/>
            <a:ext cx="6781484" cy="9300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</a:pPr>
            <a:r>
              <a:rPr i="1" lang="ru-RU" sz="4400"/>
              <a:t>Меры защиты леса</a:t>
            </a:r>
            <a:endParaRPr i="1" sz="4400"/>
          </a:p>
        </p:txBody>
      </p:sp>
      <p:sp>
        <p:nvSpPr>
          <p:cNvPr id="390" name="Google Shape;390;p30"/>
          <p:cNvSpPr txBox="1"/>
          <p:nvPr>
            <p:ph idx="1" type="body"/>
          </p:nvPr>
        </p:nvSpPr>
        <p:spPr>
          <a:xfrm>
            <a:off x="611560" y="980728"/>
            <a:ext cx="8136904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охрана лесов от пожаров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создание новых насаждений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проведение санитарных рубок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охрана птиц и млекопитающих, оказывающих санитарное влияние на лес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усиление ответственности за порчу лесных богатств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 …</a:t>
            </a:r>
            <a:endParaRPr/>
          </a:p>
          <a:p>
            <a:pPr indent="-322072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None/>
            </a:pPr>
            <a:r>
              <a:t/>
            </a:r>
            <a:endParaRPr i="1" sz="2800">
              <a:solidFill>
                <a:srgbClr val="544E43"/>
              </a:solidFill>
            </a:endParaRPr>
          </a:p>
          <a:p>
            <a:pPr indent="-322072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None/>
            </a:pPr>
            <a:r>
              <a:t/>
            </a:r>
            <a:endParaRPr i="1" sz="2800">
              <a:solidFill>
                <a:srgbClr val="544E43"/>
              </a:solidFill>
            </a:endParaRPr>
          </a:p>
          <a:p>
            <a:pPr indent="-322072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None/>
            </a:pPr>
            <a:r>
              <a:t/>
            </a:r>
            <a:endParaRPr i="1" sz="2800">
              <a:solidFill>
                <a:srgbClr val="544E43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0528" y="2534999"/>
            <a:ext cx="6480720" cy="439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3928" y="2132856"/>
            <a:ext cx="5551124" cy="4163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570680" y="188640"/>
            <a:ext cx="1053179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1"/>
          <p:cNvSpPr txBox="1"/>
          <p:nvPr>
            <p:ph type="title"/>
          </p:nvPr>
        </p:nvSpPr>
        <p:spPr>
          <a:xfrm>
            <a:off x="2787820" y="332656"/>
            <a:ext cx="7024744" cy="2016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i="1" lang="ru-RU">
                <a:solidFill>
                  <a:schemeClr val="lt1"/>
                </a:solidFill>
              </a:rPr>
              <a:t>Нет леса-посади,</a:t>
            </a:r>
            <a:br>
              <a:rPr i="1" lang="ru-RU">
                <a:solidFill>
                  <a:schemeClr val="lt1"/>
                </a:solidFill>
              </a:rPr>
            </a:br>
            <a:r>
              <a:rPr i="1" lang="ru-RU">
                <a:solidFill>
                  <a:schemeClr val="lt1"/>
                </a:solidFill>
              </a:rPr>
              <a:t>Мало леса-не руби,</a:t>
            </a:r>
            <a:br>
              <a:rPr i="1" lang="ru-RU">
                <a:solidFill>
                  <a:schemeClr val="lt1"/>
                </a:solidFill>
              </a:rPr>
            </a:br>
            <a:r>
              <a:rPr i="1" lang="ru-RU">
                <a:solidFill>
                  <a:schemeClr val="lt1"/>
                </a:solidFill>
              </a:rPr>
              <a:t>Много леса-береги!</a:t>
            </a:r>
            <a:endParaRPr i="1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2"/>
          <p:cNvSpPr txBox="1"/>
          <p:nvPr>
            <p:ph type="title"/>
          </p:nvPr>
        </p:nvSpPr>
        <p:spPr>
          <a:xfrm>
            <a:off x="1043608" y="22385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Загрязнение почвы</a:t>
            </a:r>
            <a:endParaRPr i="1"/>
          </a:p>
        </p:txBody>
      </p:sp>
      <p:sp>
        <p:nvSpPr>
          <p:cNvPr id="404" name="Google Shape;404;p32"/>
          <p:cNvSpPr txBox="1"/>
          <p:nvPr>
            <p:ph idx="1" type="body"/>
          </p:nvPr>
        </p:nvSpPr>
        <p:spPr>
          <a:xfrm>
            <a:off x="899592" y="1916832"/>
            <a:ext cx="7416823" cy="4248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lang="ru-RU" sz="2800">
                <a:solidFill>
                  <a:schemeClr val="dk1"/>
                </a:solidFill>
              </a:rPr>
              <a:t>хозяйственно-бытовые отходы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lang="ru-RU" sz="2800">
                <a:solidFill>
                  <a:schemeClr val="dk1"/>
                </a:solidFill>
              </a:rPr>
              <a:t>химические  вещества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lang="ru-RU" sz="2800">
                <a:solidFill>
                  <a:schemeClr val="dk1"/>
                </a:solidFill>
              </a:rPr>
              <a:t>радиоактивные захоронения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lang="ru-RU" sz="2800">
                <a:solidFill>
                  <a:schemeClr val="dk1"/>
                </a:solidFill>
              </a:rPr>
              <a:t>кислотные дожди</a:t>
            </a:r>
            <a:endParaRPr/>
          </a:p>
          <a:p>
            <a:pPr indent="-457200" lvl="0" marL="4572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lang="ru-RU" sz="2800">
                <a:solidFill>
                  <a:srgbClr val="544E43"/>
                </a:solidFill>
              </a:rPr>
              <a:t> …</a:t>
            </a:r>
            <a:endParaRPr sz="2800">
              <a:solidFill>
                <a:srgbClr val="544E43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116632"/>
            <a:ext cx="6528725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1309" y="1052736"/>
            <a:ext cx="6560769" cy="4209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8613" y="1196752"/>
            <a:ext cx="6321718" cy="5269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"/>
          <p:cNvSpPr txBox="1"/>
          <p:nvPr>
            <p:ph idx="1" type="body"/>
          </p:nvPr>
        </p:nvSpPr>
        <p:spPr>
          <a:xfrm>
            <a:off x="395536" y="476672"/>
            <a:ext cx="8208912" cy="6192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b="1" i="1" lang="ru-RU" sz="2400">
                <a:solidFill>
                  <a:srgbClr val="00B050"/>
                </a:solidFill>
              </a:rPr>
              <a:t>Экологическая задача №5</a:t>
            </a:r>
            <a:endParaRPr b="1" i="1" sz="24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1824"/>
              <a:buNone/>
            </a:pPr>
            <a:r>
              <a:rPr b="1" i="1" lang="ru-RU" sz="2400">
                <a:solidFill>
                  <a:srgbClr val="544E43"/>
                </a:solidFill>
              </a:rPr>
              <a:t>  </a:t>
            </a:r>
            <a:r>
              <a:rPr b="1" i="1" lang="ru-RU" sz="2400">
                <a:solidFill>
                  <a:schemeClr val="dk1"/>
                </a:solidFill>
              </a:rPr>
              <a:t>Брошенная на землю кожура от банана разлагается более 2 лет.   А консервная банка разлагается на 7 лет дольше.                                                       Полиэтиленовый пакет в среднем разлагается в 9 раз дольше, чем банка. Сколько лет потребуется, чтобы разложился полиэтиленовый пакет? </a:t>
            </a:r>
            <a:endParaRPr/>
          </a:p>
          <a:p>
            <a:pPr indent="0" lvl="0" marL="0" rtl="0" algn="just">
              <a:spcBef>
                <a:spcPts val="480"/>
              </a:spcBef>
              <a:spcAft>
                <a:spcPts val="0"/>
              </a:spcAft>
              <a:buSzPts val="1824"/>
              <a:buNone/>
            </a:pPr>
            <a:r>
              <a:t/>
            </a:r>
            <a:endParaRPr i="1" sz="2400">
              <a:solidFill>
                <a:srgbClr val="544E43"/>
              </a:solidFill>
            </a:endParaRPr>
          </a:p>
        </p:txBody>
      </p:sp>
      <p:pic>
        <p:nvPicPr>
          <p:cNvPr descr="Скачать обои природа, озеро, лес, деревья бесплатно для рабочего стола в разрешении 1920x1080 - картинка 342254" id="417" name="Google Shape;41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6538" y="3140968"/>
            <a:ext cx="4320480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4"/>
          <p:cNvSpPr txBox="1"/>
          <p:nvPr/>
        </p:nvSpPr>
        <p:spPr>
          <a:xfrm>
            <a:off x="612775" y="3621562"/>
            <a:ext cx="2784737" cy="954107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</a:t>
            </a:r>
            <a:endParaRPr b="1"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более 81 года.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5"/>
          <p:cNvSpPr txBox="1"/>
          <p:nvPr>
            <p:ph type="title"/>
          </p:nvPr>
        </p:nvSpPr>
        <p:spPr>
          <a:xfrm rot="-372476">
            <a:off x="814161" y="-93615"/>
            <a:ext cx="6844690" cy="1454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Меры защиты почв</a:t>
            </a:r>
            <a:endParaRPr i="1"/>
          </a:p>
        </p:txBody>
      </p:sp>
      <p:sp>
        <p:nvSpPr>
          <p:cNvPr id="424" name="Google Shape;424;p35"/>
          <p:cNvSpPr txBox="1"/>
          <p:nvPr>
            <p:ph idx="1" type="body"/>
          </p:nvPr>
        </p:nvSpPr>
        <p:spPr>
          <a:xfrm>
            <a:off x="467544" y="1628800"/>
            <a:ext cx="8352928" cy="45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chemeClr val="dk1"/>
                </a:solidFill>
              </a:rPr>
              <a:t>санитарная очистка почв</a:t>
            </a:r>
            <a:endParaRPr/>
          </a:p>
          <a:p>
            <a:pPr indent="-457200" lvl="0" marL="4572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chemeClr val="dk1"/>
                </a:solidFill>
              </a:rPr>
              <a:t>создание безотходных производств</a:t>
            </a:r>
            <a:endParaRPr/>
          </a:p>
          <a:p>
            <a:pPr indent="-457200" lvl="0" marL="4572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chemeClr val="dk1"/>
                </a:solidFill>
              </a:rPr>
              <a:t>улучшение структуры почв</a:t>
            </a:r>
            <a:endParaRPr/>
          </a:p>
          <a:p>
            <a:pPr indent="-457200" lvl="0" marL="4572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chemeClr val="dk1"/>
                </a:solidFill>
              </a:rPr>
              <a:t>охрана природных ресурсов</a:t>
            </a:r>
            <a:endParaRPr/>
          </a:p>
          <a:p>
            <a:pPr indent="-457200" lvl="0" marL="4572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chemeClr val="dk1"/>
                </a:solidFill>
              </a:rPr>
              <a:t> …</a:t>
            </a:r>
            <a:endParaRPr i="1" sz="3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88640"/>
            <a:ext cx="4241800" cy="5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7664" y="836712"/>
            <a:ext cx="6797556" cy="5472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7"/>
          <p:cNvSpPr txBox="1"/>
          <p:nvPr>
            <p:ph type="title"/>
          </p:nvPr>
        </p:nvSpPr>
        <p:spPr>
          <a:xfrm rot="474554">
            <a:off x="611560" y="332656"/>
            <a:ext cx="8064896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Загрязнения воздуха</a:t>
            </a:r>
            <a:endParaRPr i="1"/>
          </a:p>
        </p:txBody>
      </p:sp>
      <p:sp>
        <p:nvSpPr>
          <p:cNvPr id="436" name="Google Shape;436;p37"/>
          <p:cNvSpPr txBox="1"/>
          <p:nvPr>
            <p:ph idx="1" type="body"/>
          </p:nvPr>
        </p:nvSpPr>
        <p:spPr>
          <a:xfrm>
            <a:off x="467544" y="1988840"/>
            <a:ext cx="8280920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rgbClr val="2E2D21"/>
                </a:solidFill>
              </a:rPr>
              <a:t>Продукты сгорания топлива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rgbClr val="2E2D21"/>
                </a:solidFill>
              </a:rPr>
              <a:t>Выбросы промышленных предприятий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rgbClr val="2E2D21"/>
                </a:solidFill>
              </a:rPr>
              <a:t>Кислотные дожди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32"/>
              <a:buFont typeface="Courier New"/>
              <a:buChar char="o"/>
            </a:pPr>
            <a:r>
              <a:rPr i="1" lang="ru-RU" sz="3200">
                <a:solidFill>
                  <a:srgbClr val="2E2D21"/>
                </a:solidFill>
              </a:rPr>
              <a:t> …</a:t>
            </a:r>
            <a:endParaRPr i="1" sz="3200">
              <a:solidFill>
                <a:srgbClr val="2E2D2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15145"/>
            <a:ext cx="7491015" cy="486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5208" y="1340768"/>
            <a:ext cx="7128792" cy="5346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9"/>
          <p:cNvSpPr txBox="1"/>
          <p:nvPr>
            <p:ph idx="1" type="body"/>
          </p:nvPr>
        </p:nvSpPr>
        <p:spPr>
          <a:xfrm>
            <a:off x="683568" y="620688"/>
            <a:ext cx="7848871" cy="4349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824"/>
              <a:buFont typeface="Noto Sans Symbols"/>
              <a:buChar char="❑"/>
            </a:pPr>
            <a:r>
              <a:rPr b="1" i="1" lang="ru-RU" sz="2400">
                <a:solidFill>
                  <a:srgbClr val="00B050"/>
                </a:solidFill>
              </a:rPr>
              <a:t>Экологическая задача №6</a:t>
            </a:r>
            <a:endParaRPr/>
          </a:p>
          <a:p>
            <a:pPr indent="0" lvl="0" marL="0" rtl="0" algn="just">
              <a:spcBef>
                <a:spcPts val="480"/>
              </a:spcBef>
              <a:spcAft>
                <a:spcPts val="0"/>
              </a:spcAft>
              <a:buSzPts val="1824"/>
              <a:buNone/>
            </a:pPr>
            <a:r>
              <a:rPr b="1" i="1" lang="ru-RU" sz="2400">
                <a:solidFill>
                  <a:srgbClr val="544E43"/>
                </a:solidFill>
              </a:rPr>
              <a:t>  </a:t>
            </a:r>
            <a:r>
              <a:rPr b="1" i="1" lang="ru-RU" sz="2400">
                <a:solidFill>
                  <a:schemeClr val="dk1"/>
                </a:solidFill>
              </a:rPr>
              <a:t>Во дворе дома паркуется 8 автомобилей. Ежегодно один автомобиль в среднем рассеивает в воздухе около 9 килограмм резины. Подчитайте, сколько всего за год рассеивается резины от этих автомобилей. Хватило бы этой резины на изготовление 7 шин, если вес одной такой шины 8 килограмм?</a:t>
            </a:r>
            <a:endParaRPr b="1" i="1" sz="2400">
              <a:solidFill>
                <a:schemeClr val="dk1"/>
              </a:solidFill>
            </a:endParaRPr>
          </a:p>
        </p:txBody>
      </p:sp>
      <p:pic>
        <p:nvPicPr>
          <p:cNvPr descr="Перелистаем Стихами Календарь -Весна ! . - Страница 4 : Разговоры" id="448" name="Google Shape;44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888" y="3789040"/>
            <a:ext cx="4608512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9"/>
          <p:cNvSpPr txBox="1"/>
          <p:nvPr/>
        </p:nvSpPr>
        <p:spPr>
          <a:xfrm>
            <a:off x="395536" y="4143683"/>
            <a:ext cx="3284874" cy="892552"/>
          </a:xfrm>
          <a:prstGeom prst="rect">
            <a:avLst/>
          </a:prstGeom>
          <a:solidFill>
            <a:srgbClr val="FEC57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Ответ: </a:t>
            </a:r>
            <a:r>
              <a:rPr b="1" lang="ru-RU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72 кг,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да </a:t>
            </a:r>
            <a:r>
              <a:rPr b="1" lang="ru-RU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(72 кг больше 56 кг).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0"/>
          <p:cNvSpPr txBox="1"/>
          <p:nvPr>
            <p:ph type="title"/>
          </p:nvPr>
        </p:nvSpPr>
        <p:spPr>
          <a:xfrm rot="-276334">
            <a:off x="654560" y="237652"/>
            <a:ext cx="7236291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</a:pPr>
            <a:r>
              <a:rPr i="1" lang="ru-RU"/>
              <a:t>Меры защиты атмосферы</a:t>
            </a:r>
            <a:endParaRPr i="1"/>
          </a:p>
        </p:txBody>
      </p:sp>
      <p:sp>
        <p:nvSpPr>
          <p:cNvPr id="455" name="Google Shape;455;p40"/>
          <p:cNvSpPr txBox="1"/>
          <p:nvPr>
            <p:ph idx="1" type="body"/>
          </p:nvPr>
        </p:nvSpPr>
        <p:spPr>
          <a:xfrm>
            <a:off x="755577" y="1916832"/>
            <a:ext cx="7140536" cy="3870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внедрение очистных фильтров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безотходное производство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борьба с выхлопными газами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озеленение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28"/>
              <a:buFont typeface="Courier New"/>
              <a:buChar char="o"/>
            </a:pPr>
            <a:r>
              <a:rPr i="1" lang="ru-RU" sz="2800">
                <a:solidFill>
                  <a:schemeClr val="dk1"/>
                </a:solidFill>
              </a:rPr>
              <a:t> …</a:t>
            </a:r>
            <a:endParaRPr/>
          </a:p>
          <a:p>
            <a:pPr indent="-246380" lvl="0" marL="342900" rtl="0" algn="l">
              <a:spcBef>
                <a:spcPts val="400"/>
              </a:spcBef>
              <a:spcAft>
                <a:spcPts val="0"/>
              </a:spcAft>
              <a:buSzPts val="152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456" name="Google Shape;45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4008" y="3400050"/>
            <a:ext cx="4027252" cy="3095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РОДВИЖЕНИЕ &quot; Конкурсы и фестивали" id="461" name="Google Shape;46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260648"/>
            <a:ext cx="8499435" cy="6244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стин">
  <a:themeElements>
    <a:clrScheme name="Остин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